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61" r:id="rId3"/>
    <p:sldId id="313" r:id="rId4"/>
    <p:sldId id="314" r:id="rId5"/>
    <p:sldId id="315" r:id="rId6"/>
    <p:sldId id="317" r:id="rId7"/>
    <p:sldId id="316" r:id="rId8"/>
    <p:sldId id="318" r:id="rId9"/>
    <p:sldId id="319" r:id="rId10"/>
    <p:sldId id="320" r:id="rId11"/>
    <p:sldId id="324" r:id="rId12"/>
    <p:sldId id="325" r:id="rId13"/>
    <p:sldId id="321" r:id="rId14"/>
    <p:sldId id="322" r:id="rId15"/>
    <p:sldId id="326" r:id="rId16"/>
    <p:sldId id="327" r:id="rId17"/>
    <p:sldId id="345" r:id="rId18"/>
    <p:sldId id="328" r:id="rId19"/>
    <p:sldId id="337" r:id="rId20"/>
    <p:sldId id="332" r:id="rId21"/>
    <p:sldId id="334" r:id="rId22"/>
    <p:sldId id="335" r:id="rId23"/>
    <p:sldId id="336" r:id="rId24"/>
    <p:sldId id="338" r:id="rId25"/>
    <p:sldId id="339" r:id="rId26"/>
    <p:sldId id="340" r:id="rId27"/>
    <p:sldId id="341" r:id="rId28"/>
    <p:sldId id="342" r:id="rId29"/>
    <p:sldId id="359" r:id="rId30"/>
    <p:sldId id="347" r:id="rId31"/>
    <p:sldId id="343" r:id="rId32"/>
    <p:sldId id="348" r:id="rId33"/>
    <p:sldId id="349" r:id="rId34"/>
    <p:sldId id="350" r:id="rId35"/>
    <p:sldId id="354" r:id="rId36"/>
    <p:sldId id="357" r:id="rId37"/>
    <p:sldId id="358" r:id="rId38"/>
    <p:sldId id="344" r:id="rId39"/>
    <p:sldId id="346" r:id="rId40"/>
    <p:sldId id="274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15" autoAdjust="0"/>
    <p:restoredTop sz="84914" autoAdjust="0"/>
  </p:normalViewPr>
  <p:slideViewPr>
    <p:cSldViewPr snapToGrid="0">
      <p:cViewPr varScale="1">
        <p:scale>
          <a:sx n="73" d="100"/>
          <a:sy n="73" d="100"/>
        </p:scale>
        <p:origin x="1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2124A-F363-4BD3-8BA5-C8EDB8A4673E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ACA88-C620-47A1-A6D3-F68F6DD6FE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41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ACA88-C620-47A1-A6D3-F68F6DD6FEE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068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ACA88-C620-47A1-A6D3-F68F6DD6FEE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711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左边图片，最上方显示了浏览器地址栏，同时，攻击者在页面中画出了一个假的地址栏；</a:t>
            </a:r>
            <a:endParaRPr lang="en-US" altLang="zh-CN" dirty="0" smtClean="0"/>
          </a:p>
          <a:p>
            <a:r>
              <a:rPr lang="zh-CN" altLang="en-US" dirty="0" smtClean="0"/>
              <a:t>中间的图片：真实的浏览器地址栏已经自动隐藏了，此时页面中只剩下假的地址栏；</a:t>
            </a:r>
            <a:endParaRPr lang="en-US" altLang="zh-CN" dirty="0" smtClean="0"/>
          </a:p>
          <a:p>
            <a:r>
              <a:rPr lang="zh-CN" altLang="en-US" dirty="0" smtClean="0"/>
              <a:t>右边的图片：是浏览器地址栏被正常隐藏的情况；</a:t>
            </a:r>
            <a:endParaRPr lang="en-US" altLang="zh-CN" dirty="0" smtClean="0"/>
          </a:p>
          <a:p>
            <a:r>
              <a:rPr lang="zh-CN" altLang="en-US" dirty="0" smtClean="0"/>
              <a:t>这种针对视觉效果的攻击可以被利用进行钓鱼和欺骗。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ACA88-C620-47A1-A6D3-F68F6DD6FEE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447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ACA88-C620-47A1-A6D3-F68F6DD6FEE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10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F4A6-17F9-4CD5-BCB8-44B65F331829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D844F-BC08-4766-91F9-46188106436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900" y="6046283"/>
            <a:ext cx="3209524" cy="6476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F4A6-17F9-4CD5-BCB8-44B65F331829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D844F-BC08-4766-91F9-4618810643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F4A6-17F9-4CD5-BCB8-44B65F331829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D844F-BC08-4766-91F9-4618810643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F4A6-17F9-4CD5-BCB8-44B65F331829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D844F-BC08-4766-91F9-4618810643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500" y="50800"/>
            <a:ext cx="10515600" cy="892175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0900" y="1089024"/>
            <a:ext cx="10515600" cy="4930775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Ø"/>
              <a:defRPr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buFont typeface="Wingdings" panose="05000000000000000000" pitchFamily="2" charset="2"/>
              <a:buChar char="l"/>
              <a:defRPr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F4A6-17F9-4CD5-BCB8-44B65F331829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D844F-BC08-4766-91F9-46188106436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0" y="971834"/>
            <a:ext cx="12192000" cy="5459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05328" y="115383"/>
            <a:ext cx="3209524" cy="6476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46400" y="50800"/>
            <a:ext cx="6591300" cy="892175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71800" y="1165225"/>
            <a:ext cx="65913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Ø"/>
              <a:defRPr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buFont typeface="Wingdings" panose="05000000000000000000" pitchFamily="2" charset="2"/>
              <a:buChar char="l"/>
              <a:defRPr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F4A6-17F9-4CD5-BCB8-44B65F331829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D844F-BC08-4766-91F9-46188106436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0" y="971834"/>
            <a:ext cx="12192000" cy="5459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228" y="6071683"/>
            <a:ext cx="3209524" cy="6476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F4A6-17F9-4CD5-BCB8-44B65F331829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D844F-BC08-4766-91F9-4618810643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F4A6-17F9-4CD5-BCB8-44B65F331829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D844F-BC08-4766-91F9-4618810643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F4A6-17F9-4CD5-BCB8-44B65F331829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D844F-BC08-4766-91F9-4618810643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F4A6-17F9-4CD5-BCB8-44B65F331829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D844F-BC08-4766-91F9-4618810643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F4A6-17F9-4CD5-BCB8-44B65F331829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D844F-BC08-4766-91F9-4618810643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CF4A6-17F9-4CD5-BCB8-44B65F331829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D844F-BC08-4766-91F9-4618810643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25500" y="0"/>
            <a:ext cx="10515600" cy="892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50900" y="1076324"/>
            <a:ext cx="10515600" cy="5210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CF4A6-17F9-4CD5-BCB8-44B65F331829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D844F-BC08-4766-91F9-4618810643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Ø"/>
        <a:defRPr sz="2800" b="1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l"/>
        <a:defRPr sz="2600" b="1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b="1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b="1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b="1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disenchant.ch/powered.jp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96704" y="726578"/>
            <a:ext cx="9144000" cy="2387600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en-US" altLang="zh-CN" dirty="0" smtClean="0"/>
              <a:t> </a:t>
            </a:r>
            <a:r>
              <a:rPr lang="zh-CN" altLang="en-US" dirty="0" smtClean="0"/>
              <a:t>系统测试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CN" dirty="0" smtClean="0"/>
              <a:t>4.12 </a:t>
            </a:r>
            <a:r>
              <a:rPr lang="zh-CN" altLang="en-US" dirty="0" smtClean="0"/>
              <a:t>渗透测试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点击劫持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Flash</a:t>
            </a:r>
            <a:r>
              <a:rPr lang="zh-CN" altLang="en-US" dirty="0"/>
              <a:t>点击</a:t>
            </a:r>
            <a:r>
              <a:rPr lang="zh-CN" altLang="en-US" dirty="0" smtClean="0"/>
              <a:t>劫持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通过一步步操作，最终打开了用户摄像头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549" y="1765764"/>
            <a:ext cx="5066667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3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86591" y="0"/>
            <a:ext cx="6591300" cy="892175"/>
          </a:xfrm>
        </p:spPr>
        <p:txBody>
          <a:bodyPr/>
          <a:lstStyle/>
          <a:p>
            <a:pPr algn="ctr"/>
            <a:r>
              <a:rPr lang="zh-CN" altLang="en-US" dirty="0" smtClean="0"/>
              <a:t>目 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点击劫持概述</a:t>
            </a:r>
            <a:endParaRPr lang="en-US" altLang="zh-CN" dirty="0" smtClean="0"/>
          </a:p>
          <a:p>
            <a:r>
              <a:rPr lang="en-US" altLang="zh-CN" dirty="0" smtClean="0"/>
              <a:t>Flash</a:t>
            </a:r>
            <a:r>
              <a:rPr lang="zh-CN" altLang="en-US" dirty="0" smtClean="0"/>
              <a:t>点击劫持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图片覆盖攻击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/>
              <a:t>拖</a:t>
            </a:r>
            <a:r>
              <a:rPr lang="zh-CN" altLang="en-US" dirty="0" smtClean="0"/>
              <a:t>拽劫持与数据窃取</a:t>
            </a:r>
            <a:endParaRPr lang="en-US" altLang="zh-CN" dirty="0"/>
          </a:p>
          <a:p>
            <a:r>
              <a:rPr lang="zh-CN" altLang="en-US" dirty="0"/>
              <a:t>触屏劫持</a:t>
            </a:r>
          </a:p>
          <a:p>
            <a:endParaRPr lang="en-US" altLang="zh-CN" b="0" dirty="0" smtClean="0"/>
          </a:p>
        </p:txBody>
      </p:sp>
    </p:spTree>
    <p:extLst>
      <p:ext uri="{BB962C8B-B14F-4D97-AF65-F5344CB8AC3E}">
        <p14:creationId xmlns:p14="http://schemas.microsoft.com/office/powerpoint/2010/main" val="24504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图片覆盖攻击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什么是图片覆盖攻击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通过调整图片的</a:t>
            </a:r>
            <a:r>
              <a:rPr lang="en-US" altLang="zh-CN" dirty="0" smtClean="0"/>
              <a:t>style</a:t>
            </a:r>
            <a:r>
              <a:rPr lang="zh-CN" altLang="en-US" dirty="0" smtClean="0"/>
              <a:t>使得图片能够覆盖在他所指定的任意位置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&lt;a 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=“http://disenchant.ch”&gt;</a:t>
            </a:r>
          </a:p>
          <a:p>
            <a:pPr marL="914400" lvl="2" indent="0">
              <a:buNone/>
            </a:pPr>
            <a:r>
              <a:rPr lang="en-US" altLang="zh-CN" dirty="0" smtClean="0"/>
              <a:t>&lt;</a:t>
            </a:r>
            <a:r>
              <a:rPr lang="en-US" altLang="zh-CN" dirty="0" err="1" smtClean="0"/>
              <a:t>img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src</a:t>
            </a:r>
            <a:r>
              <a:rPr lang="en-US" altLang="zh-CN" dirty="0" smtClean="0"/>
              <a:t>=</a:t>
            </a:r>
            <a:r>
              <a:rPr lang="en-US" altLang="zh-CN" dirty="0" smtClean="0">
                <a:hlinkClick r:id="rId2"/>
              </a:rPr>
              <a:t>http://disenchant.ch/powered.jpg</a:t>
            </a:r>
            <a:r>
              <a:rPr lang="en-US" altLang="zh-CN" dirty="0" smtClean="0"/>
              <a:t> style=position:absolute;right:320px;top:90px;/&gt;</a:t>
            </a:r>
          </a:p>
          <a:p>
            <a:pPr marL="457200" lvl="1" indent="0">
              <a:buNone/>
            </a:pPr>
            <a:r>
              <a:rPr lang="en-US" altLang="zh-CN" dirty="0" smtClean="0"/>
              <a:t>&lt;/a&gt;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65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图片覆盖攻击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97" y="1012468"/>
            <a:ext cx="5047619" cy="2419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237" y="3128251"/>
            <a:ext cx="6496763" cy="2853718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9973046" y="3737903"/>
            <a:ext cx="1613647" cy="681317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320548" y="3759073"/>
            <a:ext cx="5513324" cy="2934336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8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l"/>
              <a:defRPr sz="26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页面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被覆盖，如果用户点击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就会被链接到攻击者的指向的目的网站，如果被链接的网站是钓鱼网站，用户很可能会上当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04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图片覆盖攻击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利用图片的</a:t>
            </a:r>
            <a:r>
              <a:rPr lang="en-US" altLang="zh-CN" dirty="0" smtClean="0"/>
              <a:t>style</a:t>
            </a:r>
            <a:r>
              <a:rPr lang="zh-CN" altLang="en-US" dirty="0" smtClean="0"/>
              <a:t>，或者能够控制</a:t>
            </a:r>
            <a:r>
              <a:rPr lang="en-US" altLang="zh-CN" dirty="0" smtClean="0"/>
              <a:t>CSS</a:t>
            </a:r>
            <a:r>
              <a:rPr lang="zh-CN" altLang="en-US" dirty="0" smtClean="0"/>
              <a:t>。如果没有限制</a:t>
            </a:r>
            <a:r>
              <a:rPr lang="en-US" altLang="zh-CN" dirty="0" smtClean="0"/>
              <a:t>style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position</a:t>
            </a:r>
            <a:r>
              <a:rPr lang="zh-CN" altLang="en-US" dirty="0" smtClean="0"/>
              <a:t>为</a:t>
            </a:r>
            <a:r>
              <a:rPr lang="en-US" altLang="zh-CN" dirty="0" smtClean="0"/>
              <a:t>absolute</a:t>
            </a:r>
            <a:r>
              <a:rPr lang="zh-CN" altLang="en-US" dirty="0" smtClean="0"/>
              <a:t>的话，图片就可以覆盖到页面上的任意位置，形成点击劫持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856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图片覆盖攻击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张头像图片被覆盖到</a:t>
            </a:r>
            <a:r>
              <a:rPr lang="en-US" altLang="zh-CN" dirty="0" smtClean="0"/>
              <a:t>logo</a:t>
            </a:r>
            <a:r>
              <a:rPr lang="zh-CN" altLang="en-US" dirty="0" smtClean="0"/>
              <a:t>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70" y="1965167"/>
            <a:ext cx="6410622" cy="374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8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图片覆盖攻击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由于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img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标签在很多系统中对用户开放，因此在现实中有非常多的站点存在被点击劫持攻击的可能</a:t>
            </a:r>
            <a:endParaRPr lang="en-US" altLang="zh-CN" dirty="0" smtClean="0"/>
          </a:p>
          <a:p>
            <a:r>
              <a:rPr lang="zh-CN" altLang="en-US" dirty="0" smtClean="0"/>
              <a:t>怎样防御点击劫持</a:t>
            </a:r>
            <a:r>
              <a:rPr lang="en-US" altLang="zh-CN" dirty="0" smtClean="0"/>
              <a:t>?</a:t>
            </a:r>
          </a:p>
          <a:p>
            <a:pPr lvl="1"/>
            <a:r>
              <a:rPr lang="zh-CN" altLang="en-US" dirty="0" smtClean="0"/>
              <a:t>检查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img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标签的</a:t>
            </a:r>
            <a:r>
              <a:rPr lang="en-US" altLang="zh-CN" dirty="0" smtClean="0"/>
              <a:t>style</a:t>
            </a:r>
            <a:r>
              <a:rPr lang="zh-CN" altLang="en-US" dirty="0" smtClean="0"/>
              <a:t>属性是否可能导致浮出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513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86591" y="0"/>
            <a:ext cx="6591300" cy="892175"/>
          </a:xfrm>
        </p:spPr>
        <p:txBody>
          <a:bodyPr/>
          <a:lstStyle/>
          <a:p>
            <a:pPr algn="ctr"/>
            <a:r>
              <a:rPr lang="zh-CN" altLang="en-US" dirty="0" smtClean="0"/>
              <a:t>目 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点击劫持概述</a:t>
            </a:r>
            <a:endParaRPr lang="en-US" altLang="zh-CN" dirty="0" smtClean="0"/>
          </a:p>
          <a:p>
            <a:r>
              <a:rPr lang="en-US" altLang="zh-CN" dirty="0" smtClean="0"/>
              <a:t>Flash</a:t>
            </a:r>
            <a:r>
              <a:rPr lang="zh-CN" altLang="en-US" dirty="0" smtClean="0"/>
              <a:t>点击劫持</a:t>
            </a:r>
            <a:endParaRPr lang="en-US" altLang="zh-CN" dirty="0" smtClean="0"/>
          </a:p>
          <a:p>
            <a:r>
              <a:rPr lang="zh-CN" altLang="en-US" dirty="0" smtClean="0"/>
              <a:t>图片覆盖攻击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FF0000"/>
                </a:solidFill>
              </a:rPr>
              <a:t>拖</a:t>
            </a:r>
            <a:r>
              <a:rPr lang="zh-CN" altLang="en-US" dirty="0" smtClean="0">
                <a:solidFill>
                  <a:srgbClr val="FF0000"/>
                </a:solidFill>
              </a:rPr>
              <a:t>拽劫持与数据窃取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/>
              <a:t>触屏劫持</a:t>
            </a:r>
          </a:p>
          <a:p>
            <a:endParaRPr lang="en-US" altLang="zh-CN" b="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36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拖拽劫持与数据窃取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9188" y="1015872"/>
            <a:ext cx="10515600" cy="4930775"/>
          </a:xfrm>
        </p:spPr>
        <p:txBody>
          <a:bodyPr/>
          <a:lstStyle/>
          <a:p>
            <a:r>
              <a:rPr lang="zh-CN" altLang="en-US" dirty="0" smtClean="0"/>
              <a:t>目前很多浏览器为了使用方便，支持拖拽功能，对于用户来说，拖拽使他们的操作更加简单。浏览器拖拽对象可以是一个链接，也可以是一段文字，还可以是从一个窗口拖拽到另外一个窗口，因此</a:t>
            </a:r>
            <a:r>
              <a:rPr lang="zh-CN" altLang="en-US" dirty="0" smtClean="0">
                <a:solidFill>
                  <a:srgbClr val="FF0000"/>
                </a:solidFill>
              </a:rPr>
              <a:t>拖拽不受同源策略限制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28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拖拽劫持与数据窃取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“拖拽劫持”的思路是诱使用户从隐藏不可见的</a:t>
            </a:r>
            <a:r>
              <a:rPr lang="en-US" altLang="zh-CN" dirty="0" smtClean="0"/>
              <a:t>iframe</a:t>
            </a:r>
            <a:r>
              <a:rPr lang="zh-CN" altLang="en-US" dirty="0" smtClean="0"/>
              <a:t>中拖拽出攻击者希望得到的数据，然后放到攻击者能控制的另外一个页面中，从而窃取数据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JS</a:t>
            </a:r>
            <a:r>
              <a:rPr lang="zh-CN" altLang="en-US" dirty="0" smtClean="0"/>
              <a:t>或</a:t>
            </a:r>
            <a:r>
              <a:rPr lang="en-US" altLang="zh-CN" dirty="0" smtClean="0"/>
              <a:t>Java API</a:t>
            </a:r>
            <a:r>
              <a:rPr lang="zh-CN" altLang="en-US" dirty="0" smtClean="0"/>
              <a:t>的支持下，这个攻击过程会变得非常隐蔽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411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86591" y="0"/>
            <a:ext cx="6591300" cy="892175"/>
          </a:xfrm>
        </p:spPr>
        <p:txBody>
          <a:bodyPr/>
          <a:lstStyle/>
          <a:p>
            <a:pPr algn="ctr"/>
            <a:r>
              <a:rPr lang="zh-CN" altLang="en-US" dirty="0" smtClean="0"/>
              <a:t>目 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点击劫持概述</a:t>
            </a:r>
            <a:endParaRPr lang="en-US" altLang="zh-CN" dirty="0" smtClean="0"/>
          </a:p>
          <a:p>
            <a:r>
              <a:rPr lang="en-US" altLang="zh-CN" dirty="0" smtClean="0"/>
              <a:t>Flash</a:t>
            </a:r>
            <a:r>
              <a:rPr lang="zh-CN" altLang="en-US" dirty="0" smtClean="0"/>
              <a:t>点击劫持</a:t>
            </a:r>
            <a:endParaRPr lang="en-US" altLang="zh-CN" dirty="0" smtClean="0"/>
          </a:p>
          <a:p>
            <a:r>
              <a:rPr lang="zh-CN" altLang="en-US" dirty="0" smtClean="0"/>
              <a:t>图片覆盖攻击</a:t>
            </a:r>
            <a:endParaRPr lang="en-US" altLang="zh-CN" dirty="0" smtClean="0"/>
          </a:p>
          <a:p>
            <a:r>
              <a:rPr lang="zh-CN" altLang="en-US" dirty="0" smtClean="0"/>
              <a:t>拖拽劫持与数据窃取</a:t>
            </a:r>
            <a:endParaRPr lang="en-US" altLang="zh-CN" dirty="0" smtClean="0"/>
          </a:p>
          <a:p>
            <a:r>
              <a:rPr lang="zh-CN" altLang="en-US" dirty="0"/>
              <a:t>触屏劫持</a:t>
            </a:r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拖拽劫持与数据窃取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小球拖拽游戏：要求将小球拖拽到小海豚的头顶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563" y="2210916"/>
            <a:ext cx="7492457" cy="378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4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拖拽劫持与数据窃取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小球和海豚头顶上都有隐藏的</a:t>
            </a:r>
            <a:r>
              <a:rPr lang="en-US" altLang="zh-CN" dirty="0" smtClean="0"/>
              <a:t>iframe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941" y="2009600"/>
            <a:ext cx="7720121" cy="417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3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拖拽劫持与数据窃取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event.dataTransfer.getData</a:t>
            </a:r>
            <a:r>
              <a:rPr lang="en-US" altLang="zh-CN" dirty="0" smtClean="0"/>
              <a:t>(‘Text’)</a:t>
            </a:r>
            <a:r>
              <a:rPr lang="zh-CN" altLang="en-US" dirty="0" smtClean="0"/>
              <a:t>来获取‘</a:t>
            </a:r>
            <a:r>
              <a:rPr lang="en-US" altLang="zh-CN" dirty="0" smtClean="0"/>
              <a:t>drag</a:t>
            </a:r>
            <a:r>
              <a:rPr lang="zh-CN" altLang="en-US" dirty="0" smtClean="0"/>
              <a:t>’到的数据。当用户拖拽小球时，实际上选中了隐藏的</a:t>
            </a:r>
            <a:r>
              <a:rPr lang="en-US" altLang="zh-CN" dirty="0" smtClean="0"/>
              <a:t>iframe</a:t>
            </a:r>
            <a:r>
              <a:rPr lang="zh-CN" altLang="en-US" dirty="0" smtClean="0"/>
              <a:t>里的数据；在放下小球时，把数据也放在了隐藏的</a:t>
            </a:r>
            <a:r>
              <a:rPr lang="en-US" altLang="zh-CN" dirty="0" err="1" smtClean="0"/>
              <a:t>textarea</a:t>
            </a:r>
            <a:r>
              <a:rPr lang="zh-CN" altLang="en-US" dirty="0" smtClean="0"/>
              <a:t>中，从而完成一次数据窃取的过程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64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拖拽劫持与数据窃取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源代码如下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86" y="1885716"/>
            <a:ext cx="11262896" cy="400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4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拖拽劫持与数据窃取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09" y="1224883"/>
            <a:ext cx="11095684" cy="475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2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拖拽劫持与数据窃取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09" y="1158682"/>
            <a:ext cx="10894403" cy="491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4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拖拽劫持与数据窃取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41" y="1193681"/>
            <a:ext cx="10218571" cy="48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9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拖拽劫持与数据窃取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56" y="1023886"/>
            <a:ext cx="9641326" cy="56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8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拖拽劫持与数据窃取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18" y="1171301"/>
            <a:ext cx="9947418" cy="526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86591" y="0"/>
            <a:ext cx="6591300" cy="892175"/>
          </a:xfrm>
        </p:spPr>
        <p:txBody>
          <a:bodyPr/>
          <a:lstStyle/>
          <a:p>
            <a:pPr algn="ctr"/>
            <a:r>
              <a:rPr lang="zh-CN" altLang="en-US" dirty="0" smtClean="0"/>
              <a:t>目 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点击劫持概述</a:t>
            </a:r>
            <a:endParaRPr lang="en-US" altLang="zh-CN" dirty="0" smtClean="0"/>
          </a:p>
          <a:p>
            <a:r>
              <a:rPr lang="en-US" altLang="zh-CN" dirty="0" smtClean="0"/>
              <a:t>Flash</a:t>
            </a:r>
            <a:r>
              <a:rPr lang="zh-CN" altLang="en-US" dirty="0" smtClean="0"/>
              <a:t>点击劫持</a:t>
            </a:r>
            <a:endParaRPr lang="en-US" altLang="zh-CN" dirty="0" smtClean="0"/>
          </a:p>
          <a:p>
            <a:r>
              <a:rPr lang="zh-CN" altLang="en-US" dirty="0" smtClean="0"/>
              <a:t>图片覆盖攻击</a:t>
            </a:r>
            <a:endParaRPr lang="en-US" altLang="zh-CN" dirty="0" smtClean="0"/>
          </a:p>
          <a:p>
            <a:r>
              <a:rPr lang="zh-CN" altLang="en-US" dirty="0"/>
              <a:t>拖</a:t>
            </a:r>
            <a:r>
              <a:rPr lang="zh-CN" altLang="en-US" dirty="0" smtClean="0"/>
              <a:t>拽劫持与数据窃取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FF0000"/>
                </a:solidFill>
              </a:rPr>
              <a:t>触屏劫持</a:t>
            </a:r>
          </a:p>
          <a:p>
            <a:endParaRPr lang="en-US" altLang="zh-CN" b="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32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点击劫持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什么是点击劫持（</a:t>
            </a:r>
            <a:r>
              <a:rPr lang="en-US" altLang="zh-CN" dirty="0" err="1" smtClean="0"/>
              <a:t>ClickJacking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攻击者使用一个透明的、不可见的</a:t>
            </a:r>
            <a:r>
              <a:rPr lang="en-US" altLang="zh-CN" dirty="0" smtClean="0"/>
              <a:t>iframe,</a:t>
            </a:r>
            <a:r>
              <a:rPr lang="zh-CN" altLang="en-US" dirty="0" smtClean="0"/>
              <a:t>覆盖在一个网页上</a:t>
            </a:r>
            <a:r>
              <a:rPr lang="en-US" altLang="zh-CN" dirty="0" smtClean="0"/>
              <a:t>,</a:t>
            </a:r>
            <a:r>
              <a:rPr lang="zh-CN" altLang="en-US" dirty="0" smtClean="0"/>
              <a:t>然后诱使用户在该网页上进行操作，此时用户将在不知情的情况下点击透明的</a:t>
            </a:r>
            <a:r>
              <a:rPr lang="en-US" altLang="zh-CN" dirty="0" smtClean="0"/>
              <a:t>iframe</a:t>
            </a:r>
            <a:r>
              <a:rPr lang="zh-CN" altLang="en-US" dirty="0" smtClean="0"/>
              <a:t>页面。通过调整</a:t>
            </a:r>
            <a:r>
              <a:rPr lang="en-US" altLang="zh-CN" dirty="0" smtClean="0"/>
              <a:t>iframe</a:t>
            </a:r>
            <a:r>
              <a:rPr lang="zh-CN" altLang="en-US" dirty="0" smtClean="0"/>
              <a:t>的位置，可以诱使用户恰好点击在</a:t>
            </a:r>
            <a:r>
              <a:rPr lang="en-US" altLang="zh-CN" dirty="0" smtClean="0"/>
              <a:t>iframe</a:t>
            </a:r>
            <a:r>
              <a:rPr lang="zh-CN" altLang="en-US" dirty="0" smtClean="0"/>
              <a:t>页面的一些功能性按钮上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0" y="4704336"/>
            <a:ext cx="2295238" cy="9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901" y="4466889"/>
            <a:ext cx="3800000" cy="1066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688" y="4134962"/>
            <a:ext cx="4533333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9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触屏劫持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什么是触屏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从手机操作系统来看，触屏实际是一个事件，手机操作系统捕捉这些事件，并执行相应的动作</a:t>
            </a:r>
            <a:endParaRPr lang="en-US" altLang="zh-CN" dirty="0" smtClean="0"/>
          </a:p>
          <a:p>
            <a:pPr lvl="1"/>
            <a:r>
              <a:rPr lang="zh-CN" altLang="en-US" dirty="0"/>
              <a:t>一</a:t>
            </a:r>
            <a:r>
              <a:rPr lang="zh-CN" altLang="en-US" dirty="0" smtClean="0"/>
              <a:t>次触屏对应哪些事件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touchstart</a:t>
            </a:r>
            <a:r>
              <a:rPr lang="en-US" altLang="zh-CN" dirty="0" smtClean="0"/>
              <a:t> </a:t>
            </a:r>
            <a:r>
              <a:rPr lang="zh-CN" altLang="en-US" dirty="0" smtClean="0"/>
              <a:t>：手指触摸屏幕时发生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touchend</a:t>
            </a:r>
            <a:r>
              <a:rPr lang="zh-CN" altLang="en-US" dirty="0" smtClean="0"/>
              <a:t>：手指离开屏幕时发生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touchmove</a:t>
            </a:r>
            <a:r>
              <a:rPr lang="zh-CN" altLang="en-US" dirty="0" smtClean="0"/>
              <a:t>：手指滑动时发生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touchcancel</a:t>
            </a:r>
            <a:r>
              <a:rPr lang="zh-CN" altLang="en-US" dirty="0" smtClean="0"/>
              <a:t>：系统可取消</a:t>
            </a:r>
            <a:r>
              <a:rPr lang="en-US" altLang="zh-CN" dirty="0" smtClean="0"/>
              <a:t>touch</a:t>
            </a:r>
            <a:r>
              <a:rPr lang="zh-CN" altLang="en-US" dirty="0" smtClean="0"/>
              <a:t>事件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46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拖拽劫持与数据窃取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35" y="1136392"/>
            <a:ext cx="10797875" cy="47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触屏劫持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怎样劫持用户触屏操作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将不可见的</a:t>
            </a:r>
            <a:r>
              <a:rPr lang="en-US" altLang="zh-CN" dirty="0" smtClean="0"/>
              <a:t>iframe</a:t>
            </a:r>
            <a:r>
              <a:rPr lang="zh-CN" altLang="en-US" dirty="0" smtClean="0"/>
              <a:t>覆盖到当前网页上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861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触屏劫持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62024"/>
            <a:ext cx="10515600" cy="4930775"/>
          </a:xfrm>
        </p:spPr>
        <p:txBody>
          <a:bodyPr/>
          <a:lstStyle/>
          <a:p>
            <a:r>
              <a:rPr lang="zh-CN" altLang="en-US" dirty="0" smtClean="0"/>
              <a:t>手机屏幕范围有限，手机浏览器为了节约空间，甚至隐藏了地址栏，因此手机上的视觉欺骗可能会变得更加容易实施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9255" t="14565" r="8460"/>
          <a:stretch/>
        </p:blipFill>
        <p:spPr>
          <a:xfrm>
            <a:off x="1646645" y="2203791"/>
            <a:ext cx="7899400" cy="465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8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防御触</a:t>
            </a:r>
            <a:r>
              <a:rPr lang="zh-CN" altLang="en-US" dirty="0"/>
              <a:t>屏劫持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触</a:t>
            </a:r>
            <a:r>
              <a:rPr lang="zh-CN" altLang="en-US" dirty="0" smtClean="0"/>
              <a:t>屏劫持是一种视觉上的欺骗，如何防御？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通过禁止跨域的</a:t>
            </a:r>
            <a:r>
              <a:rPr lang="en-US" altLang="zh-CN" dirty="0" smtClean="0"/>
              <a:t>iframe</a:t>
            </a:r>
            <a:r>
              <a:rPr lang="zh-CN" altLang="en-US" dirty="0" smtClean="0"/>
              <a:t>来防范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写一段 </a:t>
            </a:r>
            <a:r>
              <a:rPr lang="en-US" altLang="zh-CN" dirty="0" smtClean="0"/>
              <a:t>JS </a:t>
            </a:r>
            <a:r>
              <a:rPr lang="zh-CN" altLang="en-US" dirty="0" smtClean="0"/>
              <a:t>代码，以禁止</a:t>
            </a:r>
            <a:r>
              <a:rPr lang="en-US" altLang="zh-CN" dirty="0" smtClean="0"/>
              <a:t>iframe</a:t>
            </a:r>
            <a:r>
              <a:rPr lang="zh-CN" altLang="en-US" dirty="0" smtClean="0"/>
              <a:t>的嵌套，这种方法叫</a:t>
            </a:r>
            <a:r>
              <a:rPr lang="en-US" altLang="zh-CN" dirty="0" smtClean="0"/>
              <a:t>frame </a:t>
            </a:r>
            <a:r>
              <a:rPr lang="en-US" altLang="zh-CN" dirty="0" smtClean="0"/>
              <a:t>busting(</a:t>
            </a:r>
            <a:r>
              <a:rPr lang="zh-CN" altLang="en-US" dirty="0" smtClean="0"/>
              <a:t>框架破坏</a:t>
            </a:r>
            <a:r>
              <a:rPr lang="en-US" altLang="zh-CN" dirty="0" smtClean="0"/>
              <a:t>),</a:t>
            </a:r>
            <a:r>
              <a:rPr lang="zh-CN" altLang="en-US" dirty="0" smtClean="0"/>
              <a:t>如</a:t>
            </a:r>
            <a:r>
              <a:rPr lang="en-US" altLang="zh-CN" dirty="0" smtClean="0"/>
              <a:t> :</a:t>
            </a:r>
          </a:p>
          <a:p>
            <a:pPr marL="457200" lvl="1" indent="0">
              <a:buNone/>
            </a:pPr>
            <a:r>
              <a:rPr lang="en-US" altLang="zh-CN" dirty="0" smtClean="0"/>
              <a:t>if(</a:t>
            </a:r>
            <a:r>
              <a:rPr lang="en-US" altLang="zh-CN" dirty="0" err="1" smtClean="0"/>
              <a:t>top.location</a:t>
            </a:r>
            <a:r>
              <a:rPr lang="en-US" altLang="zh-CN" dirty="0" smtClean="0"/>
              <a:t> != location){</a:t>
            </a:r>
          </a:p>
          <a:p>
            <a:pPr marL="457200" lvl="1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top.location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self.location</a:t>
            </a:r>
            <a:r>
              <a:rPr lang="en-US" altLang="zh-CN" dirty="0" smtClean="0"/>
              <a:t>;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 smtClean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27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防御触</a:t>
            </a:r>
            <a:r>
              <a:rPr lang="zh-CN" altLang="en-US" dirty="0"/>
              <a:t>屏劫持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常见的</a:t>
            </a:r>
            <a:r>
              <a:rPr lang="en-US" altLang="zh-CN" dirty="0" smtClean="0"/>
              <a:t>frame busting</a:t>
            </a:r>
            <a:r>
              <a:rPr lang="zh-CN" altLang="en-US" dirty="0" smtClean="0"/>
              <a:t>有以下方式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if(top != self)</a:t>
            </a:r>
          </a:p>
          <a:p>
            <a:pPr marL="457200" lvl="1" indent="0">
              <a:buNone/>
            </a:pPr>
            <a:r>
              <a:rPr lang="en-US" altLang="zh-CN" dirty="0" smtClean="0"/>
              <a:t>if(</a:t>
            </a:r>
            <a:r>
              <a:rPr lang="en-US" altLang="zh-CN" dirty="0" err="1" smtClean="0"/>
              <a:t>top.location</a:t>
            </a:r>
            <a:r>
              <a:rPr lang="en-US" altLang="zh-CN" dirty="0" smtClean="0"/>
              <a:t> != </a:t>
            </a:r>
            <a:r>
              <a:rPr lang="en-US" altLang="zh-CN" dirty="0" err="1" smtClean="0"/>
              <a:t>self.location</a:t>
            </a:r>
            <a:r>
              <a:rPr lang="en-US" altLang="zh-CN" dirty="0" smtClean="0"/>
              <a:t>)</a:t>
            </a:r>
          </a:p>
          <a:p>
            <a:pPr marL="457200" lvl="1" indent="0">
              <a:buNone/>
            </a:pPr>
            <a:r>
              <a:rPr lang="en-US" altLang="zh-CN" dirty="0" smtClean="0"/>
              <a:t>if(</a:t>
            </a:r>
            <a:r>
              <a:rPr lang="en-US" altLang="zh-CN" dirty="0" err="1" smtClean="0"/>
              <a:t>top.location</a:t>
            </a:r>
            <a:r>
              <a:rPr lang="en-US" altLang="zh-CN" dirty="0" smtClean="0"/>
              <a:t> != location)</a:t>
            </a:r>
          </a:p>
          <a:p>
            <a:pPr marL="457200" lvl="1" indent="0">
              <a:buNone/>
            </a:pPr>
            <a:r>
              <a:rPr lang="en-US" altLang="zh-CN" dirty="0" smtClean="0"/>
              <a:t>if(</a:t>
            </a:r>
            <a:r>
              <a:rPr lang="en-US" altLang="zh-CN" dirty="0" err="1" smtClean="0"/>
              <a:t>parent.frames.length</a:t>
            </a:r>
            <a:r>
              <a:rPr lang="en-US" altLang="zh-CN" dirty="0" smtClean="0"/>
              <a:t> &gt; 0)</a:t>
            </a:r>
          </a:p>
          <a:p>
            <a:pPr marL="457200" lvl="1" indent="0">
              <a:buNone/>
            </a:pPr>
            <a:r>
              <a:rPr lang="en-US" altLang="zh-CN" dirty="0" smtClean="0"/>
              <a:t>if(window != top)</a:t>
            </a:r>
          </a:p>
          <a:p>
            <a:pPr marL="457200" lvl="1" indent="0">
              <a:buNone/>
            </a:pPr>
            <a:r>
              <a:rPr lang="en-US" altLang="zh-CN" dirty="0" smtClean="0"/>
              <a:t>if(</a:t>
            </a:r>
            <a:r>
              <a:rPr lang="en-US" altLang="zh-CN" dirty="0" err="1" smtClean="0"/>
              <a:t>window.top</a:t>
            </a:r>
            <a:r>
              <a:rPr lang="en-US" altLang="zh-CN" dirty="0" smtClean="0"/>
              <a:t> != </a:t>
            </a:r>
            <a:r>
              <a:rPr lang="en-US" altLang="zh-CN" dirty="0" err="1" smtClean="0"/>
              <a:t>window.self</a:t>
            </a:r>
            <a:r>
              <a:rPr lang="en-US" altLang="zh-CN" dirty="0" smtClean="0"/>
              <a:t>)</a:t>
            </a:r>
          </a:p>
          <a:p>
            <a:pPr marL="457200" lvl="1" indent="0">
              <a:buNone/>
            </a:pPr>
            <a:r>
              <a:rPr lang="en-US" altLang="zh-CN" dirty="0"/>
              <a:t>……</a:t>
            </a:r>
            <a:endParaRPr lang="en-US" altLang="zh-CN" dirty="0" smtClean="0"/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942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防御触屏劫持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其他防御方法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HTML5</a:t>
            </a:r>
            <a:r>
              <a:rPr lang="zh-CN" altLang="en-US" dirty="0" smtClean="0"/>
              <a:t>中</a:t>
            </a:r>
            <a:r>
              <a:rPr lang="en-US" altLang="zh-CN" dirty="0" smtClean="0"/>
              <a:t>iframe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sandbox</a:t>
            </a:r>
            <a:r>
              <a:rPr lang="zh-CN" altLang="en-US" dirty="0" smtClean="0"/>
              <a:t>属性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IE</a:t>
            </a:r>
            <a:r>
              <a:rPr lang="zh-CN" altLang="en-US" dirty="0" smtClean="0"/>
              <a:t>中</a:t>
            </a:r>
            <a:r>
              <a:rPr lang="en-US" altLang="zh-CN" dirty="0" smtClean="0"/>
              <a:t>iframe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security</a:t>
            </a:r>
            <a:r>
              <a:rPr lang="zh-CN" altLang="en-US" dirty="0" smtClean="0"/>
              <a:t>属性等，都可以限制</a:t>
            </a:r>
            <a:r>
              <a:rPr lang="en-US" altLang="zh-CN" dirty="0" smtClean="0"/>
              <a:t>iframe</a:t>
            </a:r>
            <a:r>
              <a:rPr lang="zh-CN" altLang="en-US" dirty="0" smtClean="0"/>
              <a:t>页面中</a:t>
            </a:r>
            <a:r>
              <a:rPr lang="en-US" altLang="zh-CN" dirty="0" smtClean="0"/>
              <a:t>JS</a:t>
            </a:r>
            <a:r>
              <a:rPr lang="zh-CN" altLang="en-US" dirty="0" smtClean="0"/>
              <a:t>脚本的执行，从而使得</a:t>
            </a:r>
            <a:r>
              <a:rPr lang="en-US" altLang="zh-CN" dirty="0" smtClean="0"/>
              <a:t>frame busting</a:t>
            </a:r>
            <a:r>
              <a:rPr lang="zh-CN" altLang="en-US" dirty="0" smtClean="0"/>
              <a:t>失效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Firfox</a:t>
            </a:r>
            <a:r>
              <a:rPr lang="zh-CN" altLang="en-US" dirty="0" smtClean="0"/>
              <a:t>中的“</a:t>
            </a:r>
            <a:r>
              <a:rPr lang="en-US" altLang="zh-CN" dirty="0" smtClean="0"/>
              <a:t>Content Security Policy</a:t>
            </a:r>
            <a:r>
              <a:rPr lang="zh-CN" altLang="en-US" dirty="0" smtClean="0"/>
              <a:t>”以及</a:t>
            </a:r>
            <a:r>
              <a:rPr lang="en-US" altLang="zh-CN" dirty="0" err="1" smtClean="0"/>
              <a:t>Firfox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NoScript</a:t>
            </a:r>
            <a:r>
              <a:rPr lang="zh-CN" altLang="en-US" dirty="0" smtClean="0"/>
              <a:t>扩展也能有效防御触屏劫持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392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防御触屏劫持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触</a:t>
            </a:r>
            <a:r>
              <a:rPr lang="zh-CN" altLang="en-US" dirty="0" smtClean="0"/>
              <a:t>屏劫持相对于</a:t>
            </a:r>
            <a:r>
              <a:rPr lang="en-US" altLang="zh-CN" dirty="0" smtClean="0"/>
              <a:t>XSS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CSRF</a:t>
            </a:r>
            <a:r>
              <a:rPr lang="zh-CN" altLang="en-US" dirty="0" smtClean="0"/>
              <a:t>来说，因为需要诱使用户与页面产生交互行为，因此实施攻击的成本更高，在网络犯罪中比较少见</a:t>
            </a:r>
            <a:endParaRPr lang="en-US" altLang="zh-CN" dirty="0" smtClean="0"/>
          </a:p>
          <a:p>
            <a:r>
              <a:rPr lang="zh-CN" altLang="en-US" dirty="0" smtClean="0"/>
              <a:t>但是，未来触屏劫持仍然有可能被攻击者利用在钓鱼、欺诈和广告作弊等方面，不可不察</a:t>
            </a:r>
            <a:endParaRPr lang="en-US" altLang="zh-CN" dirty="0" smtClean="0"/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579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点击劫持概述</a:t>
            </a:r>
            <a:endParaRPr lang="en-US" altLang="zh-CN" dirty="0"/>
          </a:p>
          <a:p>
            <a:r>
              <a:rPr lang="en-US" altLang="zh-CN" dirty="0"/>
              <a:t>Flash</a:t>
            </a:r>
            <a:r>
              <a:rPr lang="zh-CN" altLang="en-US" dirty="0"/>
              <a:t>点击劫持</a:t>
            </a:r>
            <a:endParaRPr lang="en-US" altLang="zh-CN" dirty="0"/>
          </a:p>
          <a:p>
            <a:r>
              <a:rPr lang="zh-CN" altLang="en-US" dirty="0"/>
              <a:t>图片覆盖攻击</a:t>
            </a:r>
            <a:endParaRPr lang="en-US" altLang="zh-CN" dirty="0"/>
          </a:p>
          <a:p>
            <a:r>
              <a:rPr lang="zh-CN" altLang="en-US" dirty="0"/>
              <a:t>拖拽劫持与数据</a:t>
            </a:r>
            <a:r>
              <a:rPr lang="zh-CN" altLang="en-US" dirty="0" smtClean="0"/>
              <a:t>窃取</a:t>
            </a:r>
            <a:endParaRPr lang="en-US" altLang="zh-CN" dirty="0" smtClean="0"/>
          </a:p>
          <a:p>
            <a:r>
              <a:rPr lang="zh-CN" altLang="en-US" dirty="0"/>
              <a:t>触</a:t>
            </a:r>
            <a:r>
              <a:rPr lang="zh-CN" altLang="en-US" dirty="0" smtClean="0"/>
              <a:t>屏劫持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98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尝试写一个图片覆盖攻击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645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点击劫持概述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0900" y="1089024"/>
            <a:ext cx="10379477" cy="5659506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分析其代码，起到关键作用的是这几行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通过</a:t>
            </a:r>
            <a:r>
              <a:rPr lang="en-US" altLang="zh-CN" dirty="0" smtClean="0"/>
              <a:t>iframe</a:t>
            </a:r>
            <a:r>
              <a:rPr lang="zh-CN" altLang="en-US" dirty="0" smtClean="0"/>
              <a:t>的长、宽以及调整</a:t>
            </a:r>
            <a:r>
              <a:rPr lang="en-US" altLang="zh-CN" dirty="0" err="1" smtClean="0"/>
              <a:t>top,left</a:t>
            </a:r>
            <a:r>
              <a:rPr lang="zh-CN" altLang="en-US" dirty="0" smtClean="0"/>
              <a:t>的位置，可以把</a:t>
            </a:r>
            <a:r>
              <a:rPr lang="en-US" altLang="zh-CN" dirty="0" smtClean="0"/>
              <a:t>iframe</a:t>
            </a:r>
            <a:r>
              <a:rPr lang="zh-CN" altLang="en-US" dirty="0" smtClean="0"/>
              <a:t>页面内的任意部分覆盖到任何地方，同时设置</a:t>
            </a:r>
            <a:r>
              <a:rPr lang="en-US" altLang="zh-CN" dirty="0" smtClean="0"/>
              <a:t>iframe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position</a:t>
            </a:r>
            <a:r>
              <a:rPr lang="zh-CN" altLang="en-US" dirty="0" smtClean="0"/>
              <a:t>为</a:t>
            </a:r>
            <a:r>
              <a:rPr lang="en-US" altLang="zh-CN" dirty="0" smtClean="0"/>
              <a:t>absolute</a:t>
            </a:r>
            <a:r>
              <a:rPr lang="zh-CN" altLang="en-US" dirty="0" smtClean="0"/>
              <a:t>，并将</a:t>
            </a:r>
            <a:r>
              <a:rPr lang="en-US" altLang="zh-CN" dirty="0" smtClean="0"/>
              <a:t>z-index</a:t>
            </a:r>
            <a:r>
              <a:rPr lang="zh-CN" altLang="en-US" dirty="0" smtClean="0"/>
              <a:t>的值设置为最大，以达到让</a:t>
            </a:r>
            <a:r>
              <a:rPr lang="en-US" altLang="zh-CN" dirty="0" smtClean="0"/>
              <a:t>iframe</a:t>
            </a:r>
            <a:r>
              <a:rPr lang="zh-CN" altLang="en-US" dirty="0" smtClean="0"/>
              <a:t>处于页面的最上层。最后，通过设置</a:t>
            </a:r>
            <a:r>
              <a:rPr lang="en-US" altLang="zh-CN" dirty="0" smtClean="0"/>
              <a:t>opacity</a:t>
            </a:r>
            <a:r>
              <a:rPr lang="zh-CN" altLang="en-US" dirty="0" smtClean="0"/>
              <a:t>来控制</a:t>
            </a:r>
            <a:r>
              <a:rPr lang="en-US" altLang="zh-CN" dirty="0" smtClean="0"/>
              <a:t>iframe</a:t>
            </a:r>
            <a:r>
              <a:rPr lang="zh-CN" altLang="en-US" dirty="0" smtClean="0"/>
              <a:t>页面的透明程度，值为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是完全不可见的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218" y="1800427"/>
            <a:ext cx="8180952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2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Question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点击劫持概述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 smtClean="0"/>
              <a:t>点击劫持：在用户不知情的情况下诱使用户完成一些动作</a:t>
            </a:r>
            <a:endParaRPr lang="en-US" altLang="zh-CN" dirty="0" smtClean="0"/>
          </a:p>
          <a:p>
            <a:r>
              <a:rPr lang="en-US" altLang="zh-CN" dirty="0" smtClean="0"/>
              <a:t>twitter</a:t>
            </a:r>
            <a:r>
              <a:rPr lang="zh-CN" altLang="en-US" dirty="0" smtClean="0"/>
              <a:t>也曾经遭受过“点击劫持攻击”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&lt;iframe scrolling=“no”, </a:t>
            </a:r>
            <a:r>
              <a:rPr lang="en-US" altLang="zh-CN" dirty="0" err="1" smtClean="0"/>
              <a:t>src</a:t>
            </a:r>
            <a:r>
              <a:rPr lang="en-US" altLang="zh-CN" dirty="0" smtClean="0"/>
              <a:t>=“http://twitter.com/</a:t>
            </a:r>
            <a:r>
              <a:rPr lang="en-US" altLang="zh-CN" dirty="0" err="1" smtClean="0"/>
              <a:t>home?status</a:t>
            </a:r>
            <a:r>
              <a:rPr lang="en-US" altLang="zh-CN" dirty="0" smtClean="0"/>
              <a:t>=Yes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,I did click the button!!!”&gt;&lt;/iframe&gt;</a:t>
            </a:r>
          </a:p>
          <a:p>
            <a:pPr marL="0" indent="0">
              <a:buNone/>
            </a:pPr>
            <a:r>
              <a:rPr lang="zh-CN" altLang="en-US" dirty="0" smtClean="0"/>
              <a:t>在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URL</a:t>
            </a:r>
            <a:r>
              <a:rPr lang="zh-CN" altLang="en-US" dirty="0" smtClean="0"/>
              <a:t>里通过</a:t>
            </a:r>
            <a:r>
              <a:rPr lang="en-US" altLang="zh-CN" dirty="0" smtClean="0"/>
              <a:t>status</a:t>
            </a:r>
            <a:r>
              <a:rPr lang="zh-CN" altLang="en-US" dirty="0" smtClean="0"/>
              <a:t>参数来控制要发送的内容，攻击</a:t>
            </a:r>
            <a:r>
              <a:rPr lang="zh-CN" altLang="en-US" dirty="0"/>
              <a:t>者</a:t>
            </a:r>
            <a:r>
              <a:rPr lang="zh-CN" altLang="en-US" dirty="0" smtClean="0"/>
              <a:t>调整页面，使得</a:t>
            </a:r>
            <a:r>
              <a:rPr lang="en-US" altLang="zh-CN" dirty="0" smtClean="0"/>
              <a:t>Tweet</a:t>
            </a:r>
            <a:r>
              <a:rPr lang="zh-CN" altLang="en-US" dirty="0" smtClean="0"/>
              <a:t>按钮被点击劫持，当用户在测试页面点击一个可见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时，实际在不经意间发送了一条微博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871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86591" y="0"/>
            <a:ext cx="6591300" cy="892175"/>
          </a:xfrm>
        </p:spPr>
        <p:txBody>
          <a:bodyPr/>
          <a:lstStyle/>
          <a:p>
            <a:pPr algn="ctr"/>
            <a:r>
              <a:rPr lang="zh-CN" altLang="en-US" dirty="0" smtClean="0"/>
              <a:t>目 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点击劫持概述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Flash</a:t>
            </a:r>
            <a:r>
              <a:rPr lang="zh-CN" altLang="en-US" dirty="0" smtClean="0">
                <a:solidFill>
                  <a:srgbClr val="FF0000"/>
                </a:solidFill>
              </a:rPr>
              <a:t>点击劫持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图片覆盖攻击</a:t>
            </a:r>
            <a:endParaRPr lang="en-US" altLang="zh-CN" dirty="0" smtClean="0"/>
          </a:p>
          <a:p>
            <a:r>
              <a:rPr lang="zh-CN" altLang="en-US" dirty="0"/>
              <a:t>拖</a:t>
            </a:r>
            <a:r>
              <a:rPr lang="zh-CN" altLang="en-US" dirty="0" smtClean="0"/>
              <a:t>拽劫持与数据窃取</a:t>
            </a:r>
            <a:endParaRPr lang="en-US" altLang="zh-CN" dirty="0" smtClean="0"/>
          </a:p>
          <a:p>
            <a:r>
              <a:rPr lang="zh-CN" altLang="en-US" dirty="0"/>
              <a:t>触屏劫持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7102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Flash</a:t>
            </a:r>
            <a:r>
              <a:rPr lang="zh-CN" altLang="en-US" dirty="0"/>
              <a:t>点击</a:t>
            </a:r>
            <a:r>
              <a:rPr lang="zh-CN" altLang="en-US" dirty="0" smtClean="0"/>
              <a:t>劫持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攻击者通过</a:t>
            </a:r>
            <a:r>
              <a:rPr lang="en-US" altLang="zh-CN" dirty="0" smtClean="0"/>
              <a:t>Flash</a:t>
            </a:r>
            <a:r>
              <a:rPr lang="zh-CN" altLang="en-US" dirty="0" smtClean="0"/>
              <a:t>构造出点击劫持，在完成一系列复杂动作后，最终控制用户电脑的摄像头（目前</a:t>
            </a:r>
            <a:r>
              <a:rPr lang="en-US" altLang="zh-CN" dirty="0" smtClean="0"/>
              <a:t>Adobe</a:t>
            </a:r>
            <a:r>
              <a:rPr lang="zh-CN" altLang="en-US" dirty="0" smtClean="0"/>
              <a:t>公司已经修复）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首先，攻击者制作了一个</a:t>
            </a:r>
            <a:r>
              <a:rPr lang="en-US" altLang="zh-CN" dirty="0" smtClean="0"/>
              <a:t>Flash</a:t>
            </a:r>
            <a:r>
              <a:rPr lang="zh-CN" altLang="en-US" dirty="0" smtClean="0"/>
              <a:t>游戏，并诱使用户来玩这个游戏。该游戏让用户点击“</a:t>
            </a:r>
            <a:r>
              <a:rPr lang="en-US" altLang="zh-CN" dirty="0" smtClean="0"/>
              <a:t>CLICK</a:t>
            </a:r>
            <a:r>
              <a:rPr lang="zh-CN" altLang="en-US" dirty="0" smtClean="0"/>
              <a:t>”按钮，每次点击后这个按钮都会发生变化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871" y="3586182"/>
            <a:ext cx="3497029" cy="31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0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Flash</a:t>
            </a:r>
            <a:r>
              <a:rPr lang="zh-CN" altLang="en-US" dirty="0"/>
              <a:t>点击</a:t>
            </a:r>
            <a:r>
              <a:rPr lang="zh-CN" altLang="en-US" dirty="0" smtClean="0"/>
              <a:t>劫持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在其上隐藏了一个不可见的</a:t>
            </a:r>
            <a:r>
              <a:rPr lang="en-US" altLang="zh-CN" dirty="0" smtClean="0"/>
              <a:t>iframe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71" y="2030676"/>
            <a:ext cx="4742857" cy="4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2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Flash</a:t>
            </a:r>
            <a:r>
              <a:rPr lang="zh-CN" altLang="en-US" dirty="0"/>
              <a:t>点击</a:t>
            </a:r>
            <a:r>
              <a:rPr lang="zh-CN" altLang="en-US" dirty="0" smtClean="0"/>
              <a:t>劫持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通过诱导用户鼠标点击的位置，能完成一些较为复杂的流程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115" y="2289148"/>
            <a:ext cx="4752381" cy="40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183" y="2031061"/>
            <a:ext cx="5104762" cy="4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1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Web系统测试</Template>
  <TotalTime>10880</TotalTime>
  <Words>1367</Words>
  <Application>Microsoft Office PowerPoint</Application>
  <PresentationFormat>宽屏</PresentationFormat>
  <Paragraphs>149</Paragraphs>
  <Slides>40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7" baseType="lpstr">
      <vt:lpstr>宋体</vt:lpstr>
      <vt:lpstr>楷体</vt:lpstr>
      <vt:lpstr>Arial</vt:lpstr>
      <vt:lpstr>Calibri</vt:lpstr>
      <vt:lpstr>Times New Roman</vt:lpstr>
      <vt:lpstr>Wingdings</vt:lpstr>
      <vt:lpstr>Office 主题</vt:lpstr>
      <vt:lpstr>Web 系统测试</vt:lpstr>
      <vt:lpstr>目 录</vt:lpstr>
      <vt:lpstr>点击劫持概述</vt:lpstr>
      <vt:lpstr>点击劫持概述</vt:lpstr>
      <vt:lpstr>点击劫持概述</vt:lpstr>
      <vt:lpstr>目 录</vt:lpstr>
      <vt:lpstr>Flash点击劫持</vt:lpstr>
      <vt:lpstr>Flash点击劫持</vt:lpstr>
      <vt:lpstr>Flash点击劫持</vt:lpstr>
      <vt:lpstr>Flash点击劫持</vt:lpstr>
      <vt:lpstr>目 录</vt:lpstr>
      <vt:lpstr>图片覆盖攻击</vt:lpstr>
      <vt:lpstr>图片覆盖攻击</vt:lpstr>
      <vt:lpstr>图片覆盖攻击</vt:lpstr>
      <vt:lpstr>图片覆盖攻击</vt:lpstr>
      <vt:lpstr>图片覆盖攻击</vt:lpstr>
      <vt:lpstr>目 录</vt:lpstr>
      <vt:lpstr>拖拽劫持与数据窃取</vt:lpstr>
      <vt:lpstr>拖拽劫持与数据窃取</vt:lpstr>
      <vt:lpstr>拖拽劫持与数据窃取</vt:lpstr>
      <vt:lpstr>拖拽劫持与数据窃取</vt:lpstr>
      <vt:lpstr>拖拽劫持与数据窃取</vt:lpstr>
      <vt:lpstr>拖拽劫持与数据窃取</vt:lpstr>
      <vt:lpstr>拖拽劫持与数据窃取</vt:lpstr>
      <vt:lpstr>拖拽劫持与数据窃取</vt:lpstr>
      <vt:lpstr>拖拽劫持与数据窃取</vt:lpstr>
      <vt:lpstr>拖拽劫持与数据窃取</vt:lpstr>
      <vt:lpstr>拖拽劫持与数据窃取</vt:lpstr>
      <vt:lpstr>目 录</vt:lpstr>
      <vt:lpstr>触屏劫持</vt:lpstr>
      <vt:lpstr>拖拽劫持与数据窃取</vt:lpstr>
      <vt:lpstr>触屏劫持</vt:lpstr>
      <vt:lpstr>触屏劫持</vt:lpstr>
      <vt:lpstr>防御触屏劫持</vt:lpstr>
      <vt:lpstr>防御触屏劫持</vt:lpstr>
      <vt:lpstr>防御触屏劫持</vt:lpstr>
      <vt:lpstr>防御触屏劫持</vt:lpstr>
      <vt:lpstr>内容总结</vt:lpstr>
      <vt:lpstr>练习</vt:lpstr>
      <vt:lpstr>Question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系统测试</dc:title>
  <dc:creator>刘兴梅</dc:creator>
  <cp:lastModifiedBy>软件学院教务办</cp:lastModifiedBy>
  <cp:revision>115</cp:revision>
  <dcterms:created xsi:type="dcterms:W3CDTF">2018-07-18T03:20:00Z</dcterms:created>
  <dcterms:modified xsi:type="dcterms:W3CDTF">2019-11-04T01:41:11Z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